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83" r:id="rId4"/>
    <p:sldId id="258" r:id="rId5"/>
    <p:sldId id="259" r:id="rId6"/>
    <p:sldId id="260" r:id="rId7"/>
    <p:sldId id="261" r:id="rId8"/>
    <p:sldId id="269" r:id="rId9"/>
    <p:sldId id="262" r:id="rId10"/>
    <p:sldId id="263" r:id="rId11"/>
    <p:sldId id="270" r:id="rId12"/>
    <p:sldId id="264" r:id="rId13"/>
    <p:sldId id="265" r:id="rId14"/>
    <p:sldId id="271" r:id="rId15"/>
    <p:sldId id="272" r:id="rId16"/>
    <p:sldId id="266" r:id="rId17"/>
    <p:sldId id="273" r:id="rId18"/>
    <p:sldId id="267" r:id="rId19"/>
    <p:sldId id="274" r:id="rId20"/>
    <p:sldId id="268" r:id="rId21"/>
    <p:sldId id="275" r:id="rId22"/>
    <p:sldId id="276" r:id="rId23"/>
    <p:sldId id="277" r:id="rId24"/>
    <p:sldId id="284" r:id="rId25"/>
    <p:sldId id="278" r:id="rId26"/>
    <p:sldId id="279" r:id="rId27"/>
    <p:sldId id="280" r:id="rId28"/>
    <p:sldId id="281" r:id="rId29"/>
    <p:sldId id="282" r:id="rId3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84"/>
    <a:srgbClr val="0606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C84C1-50E7-4E6E-B672-883C08D2CAFB}" type="datetimeFigureOut">
              <a:rPr lang="it-IT" smtClean="0"/>
              <a:t>16/12/2014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C231E-8BF5-4AA9-8CD4-8032AD90D6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809522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CBECF-4CCB-41B0-A4A3-4D23F7BA7155}" type="datetimeFigureOut">
              <a:rPr lang="it-IT" smtClean="0"/>
              <a:t>16/12/2014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A7F28E-56B2-478C-A69B-C40270330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948401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0953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09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7079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9783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9923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9331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8067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4302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1126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67528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278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23611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01703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05229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49842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50674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80715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82482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62064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65025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1834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56333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73455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38647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79433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84038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22009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2930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3A41-B3D6-4532-AFE3-1B336183063A}" type="datetime1">
              <a:rPr lang="it-IT" smtClean="0"/>
              <a:t>16/12/2014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8371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2BCC-CF81-40AC-A983-6619FC79F077}" type="datetime1">
              <a:rPr lang="it-IT" smtClean="0"/>
              <a:t>16/12/2014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093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645C-E341-422D-9690-2AA7A013E4DF}" type="datetime1">
              <a:rPr lang="it-IT" smtClean="0"/>
              <a:t>16/12/2014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7939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A4F0A-A0C1-4048-9995-5E40078A89AB}" type="datetime1">
              <a:rPr lang="it-IT" smtClean="0"/>
              <a:t>16/12/2014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482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21D8-7F6A-4261-95BB-E3EB28211BFD}" type="datetime1">
              <a:rPr lang="it-IT" smtClean="0"/>
              <a:t>16/12/2014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1654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6DFA-67A9-4CC8-B707-5943DF177A78}" type="datetime1">
              <a:rPr lang="it-IT" smtClean="0"/>
              <a:t>16/12/2014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4599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4214-2A96-4E77-A553-03951989DA36}" type="datetime1">
              <a:rPr lang="it-IT" smtClean="0"/>
              <a:t>16/12/2014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6612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798C-5CFE-403E-8FBE-256028DAC172}" type="datetime1">
              <a:rPr lang="it-IT" smtClean="0"/>
              <a:t>16/12/2014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8167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A2055-237C-42CD-ACDA-48FB62D3D197}" type="datetime1">
              <a:rPr lang="it-IT" smtClean="0"/>
              <a:t>16/12/2014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6990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0EDDB-7540-4BF2-81B7-932E3A5673DA}" type="datetime1">
              <a:rPr lang="it-IT" smtClean="0"/>
              <a:t>16/12/2014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2655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97F8-841E-4B54-86F9-BA762EABFA7C}" type="datetime1">
              <a:rPr lang="it-IT" smtClean="0"/>
              <a:t>16/12/2014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2162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B0E7B-97C8-48D0-AC02-1F509DD06A15}" type="datetime1">
              <a:rPr lang="it-IT" smtClean="0"/>
              <a:t>16/12/2014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230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959430" y="294085"/>
            <a:ext cx="658948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i="1" u="sng" dirty="0" smtClean="0">
                <a:solidFill>
                  <a:schemeClr val="bg1"/>
                </a:solidFill>
              </a:rPr>
              <a:t>Ordine degli Ingegneri della Provincia di Prato</a:t>
            </a:r>
          </a:p>
          <a:p>
            <a:pPr algn="ctr"/>
            <a:r>
              <a:rPr lang="it-IT" sz="2600" b="1" dirty="0" smtClean="0">
                <a:solidFill>
                  <a:schemeClr val="bg1"/>
                </a:solidFill>
              </a:rPr>
              <a:t>Seminario tecnico:</a:t>
            </a:r>
          </a:p>
          <a:p>
            <a:pPr algn="ctr"/>
            <a:r>
              <a:rPr lang="it-IT" sz="2600" b="1" dirty="0" smtClean="0">
                <a:solidFill>
                  <a:schemeClr val="bg1"/>
                </a:solidFill>
              </a:rPr>
              <a:t>L’innalzamento della falda a Prato</a:t>
            </a:r>
            <a:endParaRPr lang="it-IT" sz="2600" b="1" dirty="0">
              <a:solidFill>
                <a:schemeClr val="bg1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38629" y="3030023"/>
            <a:ext cx="79102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LINEE GUIDA E DI CONTROLLO PER GLI IMMOBILI INTERESSATI DALL’INNALZAMENTO DELLA FALDA</a:t>
            </a:r>
            <a:endParaRPr lang="it-IT" sz="2800" b="1" i="1" dirty="0">
              <a:solidFill>
                <a:schemeClr val="bg1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52672" y="5838539"/>
            <a:ext cx="3292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A</a:t>
            </a:r>
            <a:r>
              <a:rPr lang="it-IT" dirty="0" smtClean="0">
                <a:solidFill>
                  <a:schemeClr val="bg1"/>
                </a:solidFill>
              </a:rPr>
              <a:t> cura di:</a:t>
            </a:r>
          </a:p>
          <a:p>
            <a:r>
              <a:rPr lang="it-IT" dirty="0" smtClean="0">
                <a:solidFill>
                  <a:schemeClr val="bg1"/>
                </a:solidFill>
              </a:rPr>
              <a:t>Dott. Ing. Alessandro </a:t>
            </a:r>
            <a:r>
              <a:rPr lang="it-IT" dirty="0" err="1" smtClean="0">
                <a:solidFill>
                  <a:schemeClr val="bg1"/>
                </a:solidFill>
              </a:rPr>
              <a:t>Becherucci</a:t>
            </a:r>
            <a:endParaRPr lang="it-IT" dirty="0" smtClean="0">
              <a:solidFill>
                <a:schemeClr val="bg1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489133" y="5838538"/>
            <a:ext cx="3292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 smtClean="0">
                <a:solidFill>
                  <a:schemeClr val="bg1"/>
                </a:solidFill>
              </a:rPr>
              <a:t>Prato , Palazzo delle Professioni</a:t>
            </a:r>
          </a:p>
          <a:p>
            <a:pPr algn="r"/>
            <a:r>
              <a:rPr lang="it-IT" dirty="0" smtClean="0">
                <a:solidFill>
                  <a:schemeClr val="bg1"/>
                </a:solidFill>
              </a:rPr>
              <a:t>Martedì, 16 Dicembre 2014</a:t>
            </a: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366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2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solidFill>
                  <a:srgbClr val="000084"/>
                </a:solidFill>
              </a:rPr>
              <a:t>NORMATIVA  DI RIFERIMENTO</a:t>
            </a:r>
            <a:endParaRPr lang="it-IT" sz="1000" b="1" dirty="0">
              <a:solidFill>
                <a:srgbClr val="000084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NORMATIVA DI RIFERIMENTO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751656" y="2046361"/>
            <a:ext cx="6984776" cy="92333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INNALZAMENTO DELLA FALDA:</a:t>
            </a:r>
          </a:p>
          <a:p>
            <a:pPr algn="ctr"/>
            <a:r>
              <a:rPr lang="it-IT" b="1" i="1" dirty="0">
                <a:solidFill>
                  <a:schemeClr val="bg1"/>
                </a:solidFill>
              </a:rPr>
              <a:t>LINEE GUIDA DI CONTROLLO E DI INTERVENTO </a:t>
            </a:r>
          </a:p>
          <a:p>
            <a:pPr algn="ctr"/>
            <a:r>
              <a:rPr lang="it-IT" b="1" i="1" dirty="0">
                <a:solidFill>
                  <a:schemeClr val="bg1"/>
                </a:solidFill>
              </a:rPr>
              <a:t>PER GLI IMMOBILI INTERESSATI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2678840" y="1467839"/>
            <a:ext cx="5130408" cy="40011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solidFill>
                  <a:schemeClr val="bg1"/>
                </a:solidFill>
              </a:rPr>
              <a:t>COMUNE DI MILANO E REGIONE LOMBARDIA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1751656" y="3050631"/>
            <a:ext cx="3506145" cy="147732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b="1" i="1" dirty="0">
                <a:solidFill>
                  <a:schemeClr val="bg1"/>
                </a:solidFill>
              </a:rPr>
              <a:t>PROCEDURA DI CONTROLLO: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/>
                </a:solidFill>
              </a:rPr>
              <a:t>RILIEVI;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/>
                </a:solidFill>
              </a:rPr>
              <a:t>PRELIEVI;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/>
                </a:solidFill>
              </a:rPr>
              <a:t>PROVE IN SITU E DI </a:t>
            </a:r>
            <a:r>
              <a:rPr lang="it-IT" dirty="0" smtClean="0">
                <a:solidFill>
                  <a:schemeClr val="bg1"/>
                </a:solidFill>
              </a:rPr>
              <a:t>    LABORATORIO</a:t>
            </a:r>
            <a:r>
              <a:rPr lang="it-IT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6" name="Rettangolo 25"/>
          <p:cNvSpPr/>
          <p:nvPr/>
        </p:nvSpPr>
        <p:spPr>
          <a:xfrm>
            <a:off x="5257800" y="3656074"/>
            <a:ext cx="3478631" cy="8048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/>
        </p:nvSpPr>
        <p:spPr>
          <a:xfrm>
            <a:off x="5257801" y="3050631"/>
            <a:ext cx="3506145" cy="147732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b="1" i="1" dirty="0">
                <a:solidFill>
                  <a:schemeClr val="bg1"/>
                </a:solidFill>
              </a:rPr>
              <a:t>LINEE GUIDA DI INTEVENTO: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/>
                </a:solidFill>
              </a:rPr>
              <a:t>DIFESA ATTIVA;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/>
                </a:solidFill>
              </a:rPr>
              <a:t>DIFESA PASSIVA;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/>
                </a:solidFill>
              </a:rPr>
              <a:t>RIPRISTINO DELLE STRUTTURE;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/>
                </a:solidFill>
              </a:rPr>
              <a:t>SALVAGUARDIA DEI CEDIMENTI.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1751656" y="5179979"/>
            <a:ext cx="1545463" cy="830997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sz="1600" dirty="0"/>
              <a:t>Per edifici di nuova realizzazione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3604330" y="4841425"/>
            <a:ext cx="4980904" cy="16004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PROVINCIA </a:t>
            </a:r>
            <a:r>
              <a:rPr lang="it-IT" b="1" dirty="0">
                <a:solidFill>
                  <a:schemeClr val="bg1"/>
                </a:solidFill>
              </a:rPr>
              <a:t>DI </a:t>
            </a:r>
            <a:r>
              <a:rPr lang="it-IT" b="1" dirty="0" smtClean="0">
                <a:solidFill>
                  <a:schemeClr val="bg1"/>
                </a:solidFill>
              </a:rPr>
              <a:t>BERGAMO - </a:t>
            </a:r>
            <a:endParaRPr lang="it-IT" b="1" dirty="0">
              <a:solidFill>
                <a:schemeClr val="bg1"/>
              </a:solidFill>
            </a:endParaRPr>
          </a:p>
          <a:p>
            <a:r>
              <a:rPr lang="it-IT" sz="1600" b="1" i="1" dirty="0" smtClean="0">
                <a:solidFill>
                  <a:schemeClr val="bg1"/>
                </a:solidFill>
              </a:rPr>
              <a:t>PROTEZIONE </a:t>
            </a:r>
            <a:r>
              <a:rPr lang="it-IT" sz="1600" b="1" i="1" dirty="0">
                <a:solidFill>
                  <a:schemeClr val="bg1"/>
                </a:solidFill>
              </a:rPr>
              <a:t>E SICUREZZA DEGLI EDIFICI</a:t>
            </a:r>
          </a:p>
          <a:p>
            <a:r>
              <a:rPr lang="it-IT" sz="1600" b="1" i="1" dirty="0">
                <a:solidFill>
                  <a:schemeClr val="bg1"/>
                </a:solidFill>
              </a:rPr>
              <a:t>E DELLE FALDE IDRICHE IN PROVINCIA DI </a:t>
            </a:r>
            <a:r>
              <a:rPr lang="it-IT" sz="1600" b="1" i="1" dirty="0" smtClean="0">
                <a:solidFill>
                  <a:schemeClr val="bg1"/>
                </a:solidFill>
              </a:rPr>
              <a:t>BERGAMO: </a:t>
            </a:r>
            <a:r>
              <a:rPr lang="it-IT" sz="1600" dirty="0"/>
              <a:t>Linee Guida di riferimento per la </a:t>
            </a:r>
            <a:r>
              <a:rPr lang="it-IT" sz="1600" dirty="0" smtClean="0"/>
              <a:t>corretta progettazione </a:t>
            </a:r>
            <a:r>
              <a:rPr lang="it-IT" sz="1600" dirty="0"/>
              <a:t>e realizzazione di </a:t>
            </a:r>
            <a:r>
              <a:rPr lang="it-IT" sz="1600" dirty="0" smtClean="0"/>
              <a:t>edifici ed </a:t>
            </a:r>
            <a:r>
              <a:rPr lang="it-IT" sz="1600" dirty="0"/>
              <a:t>opere di varia ingegneria in presenza di falde idriche sotterranee e superficiali</a:t>
            </a:r>
            <a:endParaRPr lang="it-IT" sz="1600" dirty="0">
              <a:solidFill>
                <a:schemeClr val="bg1"/>
              </a:solidFill>
            </a:endParaRPr>
          </a:p>
        </p:txBody>
      </p:sp>
      <p:cxnSp>
        <p:nvCxnSpPr>
          <p:cNvPr id="5" name="Connettore 1 4"/>
          <p:cNvCxnSpPr/>
          <p:nvPr/>
        </p:nvCxnSpPr>
        <p:spPr>
          <a:xfrm>
            <a:off x="1751656" y="4702534"/>
            <a:ext cx="6984775" cy="0"/>
          </a:xfrm>
          <a:prstGeom prst="line">
            <a:avLst/>
          </a:prstGeom>
          <a:ln w="19050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68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3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solidFill>
                  <a:srgbClr val="000084"/>
                </a:solidFill>
              </a:rPr>
              <a:t>NORMATIVA  DI RIFERIMENTO</a:t>
            </a:r>
            <a:endParaRPr lang="it-IT" sz="1000" b="1" dirty="0">
              <a:solidFill>
                <a:srgbClr val="000084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1751656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PROCEDURA DI CONTROLLO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1751656" y="1607077"/>
            <a:ext cx="4054784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i="1" dirty="0" smtClean="0">
                <a:solidFill>
                  <a:schemeClr val="bg1"/>
                </a:solidFill>
              </a:rPr>
              <a:t>RILIEVI</a:t>
            </a:r>
            <a:endParaRPr lang="it-IT" b="1" i="1" dirty="0">
              <a:solidFill>
                <a:schemeClr val="bg1"/>
              </a:solidFill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1751655" y="2025028"/>
            <a:ext cx="40547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ispezione visiva preliminare;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rilievo dei livelli di falda;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rilievo del degrado (efflorescenze, distacco </a:t>
            </a:r>
            <a:r>
              <a:rPr lang="it-IT" sz="1500" dirty="0" err="1" smtClean="0">
                <a:solidFill>
                  <a:schemeClr val="bg1"/>
                </a:solidFill>
              </a:rPr>
              <a:t>copriferri</a:t>
            </a:r>
            <a:r>
              <a:rPr lang="it-IT" sz="1500" dirty="0" smtClean="0">
                <a:solidFill>
                  <a:schemeClr val="bg1"/>
                </a:solidFill>
              </a:rPr>
              <a:t>, etc.);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zone di venuta e infiltrazione di acque;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quadro </a:t>
            </a:r>
            <a:r>
              <a:rPr lang="it-IT" sz="1500" dirty="0" err="1" smtClean="0">
                <a:solidFill>
                  <a:schemeClr val="bg1"/>
                </a:solidFill>
              </a:rPr>
              <a:t>fessurativo</a:t>
            </a:r>
            <a:r>
              <a:rPr lang="it-IT" sz="1500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1751655" y="4159173"/>
            <a:ext cx="3436484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i="1" dirty="0" smtClean="0">
                <a:solidFill>
                  <a:schemeClr val="bg1"/>
                </a:solidFill>
              </a:rPr>
              <a:t>PRELIEVI</a:t>
            </a:r>
            <a:endParaRPr lang="it-IT" b="1" i="1" dirty="0">
              <a:solidFill>
                <a:schemeClr val="bg1"/>
              </a:solidFill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1751654" y="4577124"/>
            <a:ext cx="3436485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campioni di calcestruzzo;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campioni di armatura metallica;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campioni di muratura;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acqua di falda;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campioni di terreno.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 smtClean="0">
              <a:solidFill>
                <a:schemeClr val="bg1"/>
              </a:solidFill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5806440" y="2337254"/>
            <a:ext cx="2446857" cy="36933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i="1" dirty="0" smtClean="0">
                <a:solidFill>
                  <a:schemeClr val="bg1"/>
                </a:solidFill>
              </a:rPr>
              <a:t>PROVE</a:t>
            </a:r>
            <a:endParaRPr lang="it-IT" b="1" i="1" dirty="0">
              <a:solidFill>
                <a:schemeClr val="bg1"/>
              </a:solidFill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5806440" y="2851987"/>
            <a:ext cx="3144378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" b="1" i="1" dirty="0" smtClean="0">
                <a:solidFill>
                  <a:schemeClr val="bg1"/>
                </a:solidFill>
              </a:rPr>
              <a:t>Prove in situ: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err="1" smtClean="0">
                <a:solidFill>
                  <a:schemeClr val="bg1"/>
                </a:solidFill>
              </a:rPr>
              <a:t>pacometro</a:t>
            </a:r>
            <a:r>
              <a:rPr lang="it-IT" sz="1500" dirty="0" smtClean="0">
                <a:solidFill>
                  <a:schemeClr val="bg1"/>
                </a:solidFill>
              </a:rPr>
              <a:t>, sclerometro</a:t>
            </a:r>
            <a:r>
              <a:rPr lang="it-IT" sz="1500" dirty="0">
                <a:solidFill>
                  <a:schemeClr val="bg1"/>
                </a:solidFill>
              </a:rPr>
              <a:t> </a:t>
            </a:r>
            <a:r>
              <a:rPr lang="it-IT" sz="1500" dirty="0" smtClean="0">
                <a:solidFill>
                  <a:schemeClr val="bg1"/>
                </a:solidFill>
              </a:rPr>
              <a:t>e prove soniche sul calcestruzzo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monitoraggio quadro fessure;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monitoraggio livello falda;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prove </a:t>
            </a:r>
            <a:r>
              <a:rPr lang="it-IT" sz="1500" dirty="0" err="1" smtClean="0">
                <a:solidFill>
                  <a:schemeClr val="bg1"/>
                </a:solidFill>
              </a:rPr>
              <a:t>penetrometriche</a:t>
            </a:r>
            <a:r>
              <a:rPr lang="it-IT" sz="1500" dirty="0" smtClean="0">
                <a:solidFill>
                  <a:schemeClr val="bg1"/>
                </a:solidFill>
              </a:rPr>
              <a:t> terreno.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500" dirty="0" smtClean="0">
              <a:solidFill>
                <a:schemeClr val="bg1"/>
              </a:solidFill>
            </a:endParaRPr>
          </a:p>
          <a:p>
            <a:r>
              <a:rPr lang="it-IT" sz="1500" b="1" i="1" dirty="0" smtClean="0">
                <a:solidFill>
                  <a:schemeClr val="bg1"/>
                </a:solidFill>
              </a:rPr>
              <a:t>Prove di laboratorio: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rottura del calcestruzzo;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analisi chimiche calcestruzzo;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trazione ferro da c.a.;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prove su murature;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500" dirty="0" smtClean="0">
                <a:solidFill>
                  <a:schemeClr val="bg1"/>
                </a:solidFill>
              </a:rPr>
              <a:t>prove di laboratorio su provini di terreno.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5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41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4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DIFESA PASSIVA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2678840" y="2289465"/>
            <a:ext cx="5130408" cy="40011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POSSIBILI INTERVENTI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678840" y="3000328"/>
            <a:ext cx="51304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POMPAGGIO DELL’ ACQUA DALL’INTERNO;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SIGILLATURA DI GIUNTI E FESSURE;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RIDUZIONE DELLA PERMEABILITA’ DEI MATERIALI E DELLE MURATURE;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CAPPOTTI ESTERNI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CAPPOTTI INTERNI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IMPERMEABILIZZAZIONI DEL TERRENO MEDIANTE INIEZIONI.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86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5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POMPAGGIO DELL’ ACQUA DALL’ INTERNO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1751656" y="1558875"/>
            <a:ext cx="6984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>
                <a:solidFill>
                  <a:schemeClr val="bg1"/>
                </a:solidFill>
              </a:rPr>
              <a:t>Il pompaggio delle acque infiltrate dall’interno è </a:t>
            </a:r>
            <a:r>
              <a:rPr lang="it-IT" b="1" i="1" u="sng" dirty="0" smtClean="0">
                <a:solidFill>
                  <a:schemeClr val="bg1"/>
                </a:solidFill>
              </a:rPr>
              <a:t>l’operazione preliminare</a:t>
            </a:r>
            <a:r>
              <a:rPr lang="it-IT" dirty="0" smtClean="0">
                <a:solidFill>
                  <a:schemeClr val="bg1"/>
                </a:solidFill>
              </a:rPr>
              <a:t> a qualsiasi intervento di difesa passiva.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751656" y="2643413"/>
            <a:ext cx="69847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>
                <a:solidFill>
                  <a:schemeClr val="bg1"/>
                </a:solidFill>
              </a:rPr>
              <a:t>Si tratta di un’operazione </a:t>
            </a:r>
            <a:r>
              <a:rPr lang="it-IT" b="1" i="1" u="sng" dirty="0" smtClean="0">
                <a:solidFill>
                  <a:schemeClr val="bg1"/>
                </a:solidFill>
              </a:rPr>
              <a:t>potenzialmente pericolosa</a:t>
            </a:r>
            <a:r>
              <a:rPr lang="it-IT" dirty="0" smtClean="0">
                <a:solidFill>
                  <a:schemeClr val="bg1"/>
                </a:solidFill>
              </a:rPr>
              <a:t> e si devono quindi valutare i seguenti aspetti:</a:t>
            </a:r>
          </a:p>
          <a:p>
            <a:pPr algn="just"/>
            <a:endParaRPr lang="it-IT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eventuali variazioni di carico, non previste in fase di progetto, dovute al pompaggio;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eventuale trascinamento di parti fini con conseguente impoverimento delle caratteristiche portanti del terreno.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2540852" y="5112945"/>
            <a:ext cx="5406382" cy="10156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VALUTAZIONE DELLA NECESSITA’ DI INSTALLAZIONE DI UN SISTEMA DI MONITORAGGIO DEI CEDIMENTI IN FONDAZIONE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60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6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POMPAGGIO DELL’ ACQUA DALL’ INTERNO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751655" y="2003452"/>
            <a:ext cx="6984775" cy="707886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il pompaggio è un mezzo </a:t>
            </a:r>
            <a:r>
              <a:rPr lang="it-IT" sz="2000" b="1" i="1" u="sng" dirty="0" smtClean="0">
                <a:solidFill>
                  <a:schemeClr val="bg1"/>
                </a:solidFill>
              </a:rPr>
              <a:t>transitorio</a:t>
            </a:r>
            <a:r>
              <a:rPr lang="it-IT" sz="2000" dirty="0" smtClean="0">
                <a:solidFill>
                  <a:schemeClr val="bg1"/>
                </a:solidFill>
              </a:rPr>
              <a:t> per ottenere l’agibilità dei volumi sotterranei sottoposti a infiltrazione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1751655" y="3943729"/>
            <a:ext cx="6984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non variano le condizioni originarie che hanno causato le infiltrazioni;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non si hanno conseguenze definitive;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spreco economico se i tempi non vengono ottimizzati in maniera efficace. </a:t>
            </a:r>
            <a:endParaRPr lang="it-IT" dirty="0">
              <a:solidFill>
                <a:schemeClr val="bg1"/>
              </a:solidFill>
            </a:endParaRPr>
          </a:p>
        </p:txBody>
      </p:sp>
      <p:cxnSp>
        <p:nvCxnSpPr>
          <p:cNvPr id="5" name="Connettore 2 4"/>
          <p:cNvCxnSpPr/>
          <p:nvPr/>
        </p:nvCxnSpPr>
        <p:spPr>
          <a:xfrm>
            <a:off x="5232010" y="3008773"/>
            <a:ext cx="12032" cy="789195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2678838" y="5435581"/>
            <a:ext cx="5130408" cy="40011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VALUTAZIONE DEI COSTI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14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7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SIGILLATURA DI GIUNTI E FESSURE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1751656" y="1607077"/>
            <a:ext cx="6984775" cy="40011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PRESENZA DI LESIONI SULLE SUPERFICI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751656" y="2537655"/>
            <a:ext cx="2042423" cy="6463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LESIONI SUPERFICIALI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5466121" y="2537655"/>
            <a:ext cx="2995491" cy="6463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possono essere sufficienti sigillanti poliuretanici</a:t>
            </a:r>
            <a:endParaRPr lang="it-IT" dirty="0">
              <a:solidFill>
                <a:schemeClr val="bg1"/>
              </a:solidFill>
            </a:endParaRPr>
          </a:p>
        </p:txBody>
      </p:sp>
      <p:cxnSp>
        <p:nvCxnSpPr>
          <p:cNvPr id="24" name="Connettore 2 23"/>
          <p:cNvCxnSpPr/>
          <p:nvPr/>
        </p:nvCxnSpPr>
        <p:spPr>
          <a:xfrm>
            <a:off x="4053384" y="2910904"/>
            <a:ext cx="1081475" cy="0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1751656" y="4017193"/>
            <a:ext cx="2042423" cy="6463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LESIONI </a:t>
            </a:r>
          </a:p>
          <a:p>
            <a:pPr algn="ctr"/>
            <a:r>
              <a:rPr lang="it-IT" dirty="0" smtClean="0">
                <a:solidFill>
                  <a:schemeClr val="bg1"/>
                </a:solidFill>
              </a:rPr>
              <a:t>DIFFUSE</a:t>
            </a:r>
            <a:endParaRPr lang="it-IT" dirty="0">
              <a:solidFill>
                <a:schemeClr val="bg1"/>
              </a:solidFill>
            </a:endParaRPr>
          </a:p>
        </p:txBody>
      </p:sp>
      <p:cxnSp>
        <p:nvCxnSpPr>
          <p:cNvPr id="29" name="Connettore 2 28"/>
          <p:cNvCxnSpPr/>
          <p:nvPr/>
        </p:nvCxnSpPr>
        <p:spPr>
          <a:xfrm>
            <a:off x="4053384" y="4390442"/>
            <a:ext cx="1081475" cy="0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1751655" y="5391309"/>
            <a:ext cx="6984775" cy="40011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ATTENZIONE ALLA PREPARAZIONE DEI MATERIALI DI SUPPORTO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5466121" y="4017193"/>
            <a:ext cx="2995491" cy="6463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impermeabilizzanti cementizi con penetrazione capillare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81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8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SIGILLATURA DI GIUNTI E FESSURE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751656" y="1607077"/>
            <a:ext cx="6984775" cy="40011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PRESENZA DI LESIONI SULLE SUPERFICI</a:t>
            </a:r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9344" y="3467675"/>
            <a:ext cx="4069080" cy="212445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942" y="2495362"/>
            <a:ext cx="3945490" cy="2959117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4692465" y="5581342"/>
            <a:ext cx="4043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dirty="0" smtClean="0">
                <a:solidFill>
                  <a:schemeClr val="bg1"/>
                </a:solidFill>
              </a:rPr>
              <a:t>Sigillatura ripresa di getto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3958683" y="6225889"/>
            <a:ext cx="4043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Sigillatura fessura per venuta acque</a:t>
            </a:r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65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9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SIGILLATURA DI GIUNTI E FESSURE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1751656" y="1607077"/>
            <a:ext cx="6984775" cy="40011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PRESENZA DI GIUNTI STRUTTURALI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2524997" y="3027113"/>
            <a:ext cx="5439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ATTENZIONE A NON IMPEDIRE LA </a:t>
            </a:r>
            <a:r>
              <a:rPr lang="it-IT" b="1" i="1" dirty="0" smtClean="0">
                <a:solidFill>
                  <a:schemeClr val="bg1"/>
                </a:solidFill>
              </a:rPr>
              <a:t>MOBILITA’ RELATIVA</a:t>
            </a:r>
            <a:r>
              <a:rPr lang="it-IT" dirty="0" smtClean="0">
                <a:solidFill>
                  <a:schemeClr val="bg1"/>
                </a:solidFill>
              </a:rPr>
              <a:t> DELLE DUE PARTI COSTRUTTIVE SEPARATE DAL GIUNTO </a:t>
            </a:r>
            <a:endParaRPr lang="it-IT" dirty="0">
              <a:solidFill>
                <a:schemeClr val="bg1"/>
              </a:solidFill>
            </a:endParaRPr>
          </a:p>
        </p:txBody>
      </p:sp>
      <p:cxnSp>
        <p:nvCxnSpPr>
          <p:cNvPr id="25" name="Connettore 2 24"/>
          <p:cNvCxnSpPr/>
          <p:nvPr/>
        </p:nvCxnSpPr>
        <p:spPr>
          <a:xfrm>
            <a:off x="5232010" y="2127047"/>
            <a:ext cx="12032" cy="789195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1867517" y="4835416"/>
            <a:ext cx="3618834" cy="120032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CHIUSURA DEL GIUNTO PER MEZZO DI STRISCIE IN GOMMA SINTETICA TIPO ‘’</a:t>
            </a:r>
            <a:r>
              <a:rPr lang="it-IT" dirty="0" err="1" smtClean="0">
                <a:solidFill>
                  <a:schemeClr val="bg1"/>
                </a:solidFill>
              </a:rPr>
              <a:t>Hypalon</a:t>
            </a:r>
            <a:r>
              <a:rPr lang="it-IT" dirty="0" smtClean="0">
                <a:solidFill>
                  <a:schemeClr val="bg1"/>
                </a:solidFill>
              </a:rPr>
              <a:t>’’ APPLICATE PER MEZZO DI MALTA EPOSSIDICA</a:t>
            </a:r>
            <a:endParaRPr lang="it-IT" dirty="0">
              <a:solidFill>
                <a:schemeClr val="bg1"/>
              </a:solidFill>
            </a:endParaRPr>
          </a:p>
        </p:txBody>
      </p:sp>
      <p:cxnSp>
        <p:nvCxnSpPr>
          <p:cNvPr id="31" name="Connettore 2 30"/>
          <p:cNvCxnSpPr/>
          <p:nvPr/>
        </p:nvCxnSpPr>
        <p:spPr>
          <a:xfrm>
            <a:off x="5244042" y="3765862"/>
            <a:ext cx="0" cy="577977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5" b="9297"/>
          <a:stretch/>
        </p:blipFill>
        <p:spPr>
          <a:xfrm>
            <a:off x="5606790" y="4578351"/>
            <a:ext cx="2357991" cy="194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1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10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RIDUZIONE DELLA PERMEABILITA’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751656" y="1607077"/>
            <a:ext cx="6984775" cy="40011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NECESSITA’ DI IMPERMEABILIZZAZIONE GENERALIZZATA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2512118" y="2728977"/>
            <a:ext cx="5439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REALIZZAZIONE DI UNO STRATO DI GUNITE (malta cementizia spruzzata di apposita granulometria a elevato dosaggio di cemento)</a:t>
            </a:r>
            <a:endParaRPr lang="it-IT" dirty="0">
              <a:solidFill>
                <a:schemeClr val="bg1"/>
              </a:solidFill>
            </a:endParaRPr>
          </a:p>
        </p:txBody>
      </p:sp>
      <p:cxnSp>
        <p:nvCxnSpPr>
          <p:cNvPr id="24" name="Connettore 2 23"/>
          <p:cNvCxnSpPr/>
          <p:nvPr/>
        </p:nvCxnSpPr>
        <p:spPr>
          <a:xfrm>
            <a:off x="5232010" y="2121664"/>
            <a:ext cx="12032" cy="489386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2524150" y="4322874"/>
            <a:ext cx="5439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EFFICACE CONTRASTO ALLA PRESSIONE DELLE ACQUE SENZA DOVER REALIZZARE SUCCESSIVI GETTI DI RIVESTIMENTO</a:t>
            </a:r>
            <a:endParaRPr lang="it-IT" dirty="0">
              <a:solidFill>
                <a:schemeClr val="bg1"/>
              </a:solidFill>
            </a:endParaRPr>
          </a:p>
        </p:txBody>
      </p:sp>
      <p:cxnSp>
        <p:nvCxnSpPr>
          <p:cNvPr id="29" name="Connettore 2 28"/>
          <p:cNvCxnSpPr/>
          <p:nvPr/>
        </p:nvCxnSpPr>
        <p:spPr>
          <a:xfrm>
            <a:off x="5219978" y="3693251"/>
            <a:ext cx="12032" cy="489386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7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11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RIDUZIONE DELLA PERMEABILITA’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751656" y="1607077"/>
            <a:ext cx="6984775" cy="40011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NECESSITA’ DI IMPERMEABILIZZAZIONE GENERALIZZATA</a:t>
            </a:r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657" y="4454931"/>
            <a:ext cx="2743070" cy="205117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295" y="2302618"/>
            <a:ext cx="5259135" cy="1972176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4692464" y="5143193"/>
            <a:ext cx="4043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>
                <a:solidFill>
                  <a:schemeClr val="bg1"/>
                </a:solidFill>
              </a:rPr>
              <a:t>Applicazione di impermeabilizzazione</a:t>
            </a:r>
          </a:p>
          <a:p>
            <a:pPr algn="ctr"/>
            <a:r>
              <a:rPr lang="it-IT" sz="1600" dirty="0" smtClean="0">
                <a:solidFill>
                  <a:schemeClr val="bg1"/>
                </a:solidFill>
              </a:rPr>
              <a:t>in gunite</a:t>
            </a:r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75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12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246743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REALIZZAZIONE DI CAPPOTTI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1751656" y="1006174"/>
            <a:ext cx="6984776" cy="46166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CAPPOTTI ESTERNI</a:t>
            </a:r>
            <a:endParaRPr lang="it-I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2524152" y="1976133"/>
            <a:ext cx="5439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IMPEDIMENTO DELLA VENUTA DELL’ACQUA ATTRAVERSO LE PARETI LATERALI DI UN FABBRICATO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2895696" y="3164811"/>
            <a:ext cx="4717383" cy="646331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ESECUZIONE DI GETTI PERIMETRALI ESTERNI CON L’UTILIZZO DI SPECIALI MALTE ADDITIVATE</a:t>
            </a:r>
            <a:endParaRPr lang="it-IT" dirty="0">
              <a:solidFill>
                <a:schemeClr val="bg1"/>
              </a:solidFill>
            </a:endParaRPr>
          </a:p>
        </p:txBody>
      </p:sp>
      <p:cxnSp>
        <p:nvCxnSpPr>
          <p:cNvPr id="26" name="Connettore 2 25"/>
          <p:cNvCxnSpPr/>
          <p:nvPr/>
        </p:nvCxnSpPr>
        <p:spPr>
          <a:xfrm>
            <a:off x="5254388" y="2729546"/>
            <a:ext cx="1686" cy="308873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1751656" y="4070926"/>
            <a:ext cx="6984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generalmente più efficaci delle realizzazione dall’interno;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necessità di scavare il terreno circostante;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difficoltà di realizzazione con presenza di fabbricati in prossimità;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necessità di protezione del fabbricato anche delle venute dal fondo.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11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13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246743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REALIZZAZIONE DI CAPPOTTI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1751656" y="1006174"/>
            <a:ext cx="6984776" cy="46166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CAPPOTTI INTERNI</a:t>
            </a:r>
            <a:endParaRPr lang="it-I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524152" y="1976133"/>
            <a:ext cx="5439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ALTERNATIVA AI PRECEDENTI IN CASO NON SIA POSSIBILE LAVORARE ALL’ESTERNO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2895696" y="3164811"/>
            <a:ext cx="4717383" cy="646331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REALIZZAZIONE DI VERE E PROPRIE PARETI PERIMETRALI E DI FONDO</a:t>
            </a:r>
            <a:endParaRPr lang="it-IT" dirty="0">
              <a:solidFill>
                <a:schemeClr val="bg1"/>
              </a:solidFill>
            </a:endParaRPr>
          </a:p>
        </p:txBody>
      </p:sp>
      <p:cxnSp>
        <p:nvCxnSpPr>
          <p:cNvPr id="24" name="Connettore 2 23"/>
          <p:cNvCxnSpPr/>
          <p:nvPr/>
        </p:nvCxnSpPr>
        <p:spPr>
          <a:xfrm>
            <a:off x="5254388" y="2729546"/>
            <a:ext cx="1686" cy="308873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1751656" y="4070926"/>
            <a:ext cx="69847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prevedere l’utilizzo di membrane impermeabili in polietilene in adesione al getto in calcestruzzo;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Frequente utilizzo di pannelli bentonitici tra il getto esistente e quello di nuova realizzazione;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necessità di protezione del fabbricato anche delle venute dal fondo;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in terreni con sensibile </a:t>
            </a:r>
            <a:r>
              <a:rPr lang="it-IT" dirty="0" err="1" smtClean="0">
                <a:solidFill>
                  <a:schemeClr val="bg1"/>
                </a:solidFill>
              </a:rPr>
              <a:t>creep</a:t>
            </a:r>
            <a:r>
              <a:rPr lang="it-IT" dirty="0" smtClean="0">
                <a:solidFill>
                  <a:schemeClr val="bg1"/>
                </a:solidFill>
              </a:rPr>
              <a:t>, prevedere realizzazione di strutture in c.a. sul fondo ancorata alle pareti.</a:t>
            </a:r>
          </a:p>
        </p:txBody>
      </p:sp>
    </p:spTree>
    <p:extLst>
      <p:ext uri="{BB962C8B-B14F-4D97-AF65-F5344CB8AC3E}">
        <p14:creationId xmlns:p14="http://schemas.microsoft.com/office/powerpoint/2010/main" val="253009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14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246743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REALIZZAZIONE DI CAPPOTTI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656" y="3051787"/>
            <a:ext cx="2940809" cy="3443813"/>
          </a:xfrm>
          <a:prstGeom prst="rect">
            <a:avLst/>
          </a:prstGeom>
        </p:spPr>
      </p:pic>
      <p:sp>
        <p:nvSpPr>
          <p:cNvPr id="25" name="CasellaDiTesto 24"/>
          <p:cNvSpPr txBox="1"/>
          <p:nvPr/>
        </p:nvSpPr>
        <p:spPr>
          <a:xfrm>
            <a:off x="4748142" y="6119285"/>
            <a:ext cx="2979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Cappotto interno e soletta</a:t>
            </a:r>
            <a:endParaRPr lang="it-IT" sz="1600" dirty="0">
              <a:solidFill>
                <a:schemeClr val="bg1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8142" y="1017465"/>
            <a:ext cx="3988289" cy="2124075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4692465" y="3228581"/>
            <a:ext cx="4043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dirty="0" smtClean="0">
                <a:solidFill>
                  <a:schemeClr val="bg1"/>
                </a:solidFill>
              </a:rPr>
              <a:t>Applicazione di telo bentonitico impermeabilizzante</a:t>
            </a:r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5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15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246743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REALIZZAZIONE DI CAPPOTTI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656" y="1103257"/>
            <a:ext cx="4593168" cy="245131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270" y="3712440"/>
            <a:ext cx="4512161" cy="2403548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6388842" y="1103257"/>
            <a:ext cx="2347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Connettori metallici su soletta esistente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699200" y="5531213"/>
            <a:ext cx="2347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dirty="0" smtClean="0">
                <a:solidFill>
                  <a:schemeClr val="bg1"/>
                </a:solidFill>
              </a:rPr>
              <a:t>Getto soletta per la controspinta</a:t>
            </a:r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73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16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380237"/>
            <a:ext cx="6984776" cy="95410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IMPERMEABILIZZAZIONE TERRENO MEDIANTE INIEZIONI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2524152" y="1976133"/>
            <a:ext cx="5439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LE INIEZIONI PERMETTONO DI RIDURRE SENSIBILMENTE LA PERMEABILITA’ DEL TERRENO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1751656" y="3420532"/>
            <a:ext cx="69847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il terreno deve essere sufficientemente permeabile per poter iniettare le malte cementizie;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le malte devono essere stabili e non inquinanti;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la scelta della malta deve essere effettuata sulla base della permeabilità del terreno;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tale intervento può essere accoppiato in maniera efficace alla realizzazione di cappotti.</a:t>
            </a:r>
          </a:p>
        </p:txBody>
      </p:sp>
      <p:cxnSp>
        <p:nvCxnSpPr>
          <p:cNvPr id="28" name="Connettore 2 27"/>
          <p:cNvCxnSpPr/>
          <p:nvPr/>
        </p:nvCxnSpPr>
        <p:spPr>
          <a:xfrm>
            <a:off x="5242357" y="2825057"/>
            <a:ext cx="1686" cy="521084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32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17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380237"/>
            <a:ext cx="6984776" cy="95410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IMPERMEABILIZZAZIONE TERRENO MEDIANTE INIEZIONI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656" y="1607076"/>
            <a:ext cx="6984775" cy="4058814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1751656" y="5788659"/>
            <a:ext cx="3502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Iniezione di stabilizzanti nel terreno</a:t>
            </a:r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46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18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RIPRISTINO DELLE STRUTTURE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751656" y="1607077"/>
            <a:ext cx="6984775" cy="6463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RIPRISTINO DI PORZIONI DI CALCESTRUZZO AMMALORATO O DEMOLITO PER PRELIEVO DI CAMPIONI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1751655" y="2677806"/>
            <a:ext cx="2042423" cy="6463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ZONE </a:t>
            </a:r>
          </a:p>
          <a:p>
            <a:pPr algn="ctr"/>
            <a:r>
              <a:rPr lang="it-IT" dirty="0" smtClean="0">
                <a:solidFill>
                  <a:schemeClr val="bg1"/>
                </a:solidFill>
              </a:rPr>
              <a:t>LIMITATE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5740940" y="2523878"/>
            <a:ext cx="2995491" cy="92333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possono essere sufficienti sigillanti poliuretanici previa preparazione del supporto.</a:t>
            </a:r>
            <a:endParaRPr lang="it-IT" dirty="0">
              <a:solidFill>
                <a:schemeClr val="bg1"/>
              </a:solidFill>
            </a:endParaRPr>
          </a:p>
        </p:txBody>
      </p:sp>
      <p:cxnSp>
        <p:nvCxnSpPr>
          <p:cNvPr id="25" name="Connettore 2 24"/>
          <p:cNvCxnSpPr/>
          <p:nvPr/>
        </p:nvCxnSpPr>
        <p:spPr>
          <a:xfrm>
            <a:off x="4285398" y="3000972"/>
            <a:ext cx="1081475" cy="0"/>
          </a:xfrm>
          <a:prstGeom prst="straightConnector1">
            <a:avLst/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1751656" y="3720782"/>
            <a:ext cx="69847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i="1" dirty="0" smtClean="0">
                <a:solidFill>
                  <a:schemeClr val="bg1"/>
                </a:solidFill>
              </a:rPr>
              <a:t>IN PRESENZA DI ZONE ESTESE DA RIPRISTINARE: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nuovi spessori adeguatamente armati per ripristino di caratteristiche meccaniche e impermeabilità;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i nuovi getti devono essere solidarizzati a quelli esistenti;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necessità di esperienza degli operatori per la buona riuscita.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1751655" y="5471684"/>
            <a:ext cx="6984776" cy="64633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</a:rPr>
              <a:t>INDIPENDENTEMENTE DALL’ESTENSIONE SI POSSONO UTILIZZARE:</a:t>
            </a:r>
          </a:p>
          <a:p>
            <a:pPr algn="ctr"/>
            <a:r>
              <a:rPr lang="it-IT" dirty="0" smtClean="0">
                <a:solidFill>
                  <a:schemeClr val="bg1"/>
                </a:solidFill>
              </a:rPr>
              <a:t>vernici, lisciature additivate e inibitori alla corrosione delle barre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85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19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SALVAGUARDIA DAI 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RIPRISTINO DELLE STRUTTURE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655" y="4121239"/>
            <a:ext cx="4590330" cy="2406083"/>
          </a:xfrm>
          <a:prstGeom prst="rect">
            <a:avLst/>
          </a:prstGeom>
        </p:spPr>
      </p:pic>
      <p:sp>
        <p:nvSpPr>
          <p:cNvPr id="22" name="CasellaDiTesto 21"/>
          <p:cNvSpPr txBox="1"/>
          <p:nvPr/>
        </p:nvSpPr>
        <p:spPr>
          <a:xfrm>
            <a:off x="6452445" y="4121239"/>
            <a:ext cx="2283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Intervento esteso con nuovi spessori armati e resi collaboranti.</a:t>
            </a:r>
            <a:endParaRPr lang="it-IT" sz="1600" dirty="0">
              <a:solidFill>
                <a:schemeClr val="bg1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07" y="1309795"/>
            <a:ext cx="3559124" cy="2669343"/>
          </a:xfrm>
          <a:prstGeom prst="rect">
            <a:avLst/>
          </a:prstGeom>
        </p:spPr>
      </p:pic>
      <p:sp>
        <p:nvSpPr>
          <p:cNvPr id="26" name="CasellaDiTesto 25"/>
          <p:cNvSpPr txBox="1"/>
          <p:nvPr/>
        </p:nvSpPr>
        <p:spPr>
          <a:xfrm>
            <a:off x="2833353" y="1309795"/>
            <a:ext cx="22130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dirty="0" smtClean="0">
                <a:solidFill>
                  <a:schemeClr val="bg1"/>
                </a:solidFill>
              </a:rPr>
              <a:t>Intervento localizzato con iniezione di resine</a:t>
            </a:r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34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20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SALVAGUARDIA </a:t>
            </a:r>
            <a:r>
              <a:rPr lang="it-IT" dirty="0" smtClean="0"/>
              <a:t>DAI </a:t>
            </a:r>
            <a:r>
              <a:rPr lang="it-IT" dirty="0"/>
              <a:t>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SALVAGUARDIA CONTRO I CEDIMENTI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2678838" y="1607077"/>
            <a:ext cx="5130408" cy="40011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DUE DIFFERENTI METODOLOGIE</a:t>
            </a:r>
            <a:endParaRPr lang="it-IT" sz="2000" dirty="0">
              <a:solidFill>
                <a:schemeClr val="bg1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751655" y="2372819"/>
            <a:ext cx="6984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i="1" dirty="0" smtClean="0">
                <a:solidFill>
                  <a:schemeClr val="bg1"/>
                </a:solidFill>
              </a:rPr>
              <a:t>REALIZZAZIONE DI MICROPALI: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tecnologia nota e di impiego diffuso;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possibilità di realizzare un setto praticamente continuo disponendo i tubi-forma affiancati.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1751656" y="3943852"/>
            <a:ext cx="69847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i="1" dirty="0" smtClean="0">
                <a:solidFill>
                  <a:schemeClr val="bg1"/>
                </a:solidFill>
              </a:rPr>
              <a:t>TRATTAMENTI COLONNARI IN JET-GROUTING: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stabilizzazione del terreno con getti di miscela ad alta pressione;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non si inducono fenomeni di decompressione del terreno;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il consolidamento ha effetti che si estendono per un raggio maggiore di quello nominale del getto;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bg1"/>
                </a:solidFill>
              </a:rPr>
              <a:t>anche in questo caso si possono realizzare setti praticamente continui.</a:t>
            </a:r>
          </a:p>
        </p:txBody>
      </p:sp>
    </p:spTree>
    <p:extLst>
      <p:ext uri="{BB962C8B-B14F-4D97-AF65-F5344CB8AC3E}">
        <p14:creationId xmlns:p14="http://schemas.microsoft.com/office/powerpoint/2010/main" val="102978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21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SALVAGUARDIA </a:t>
            </a:r>
            <a:r>
              <a:rPr lang="it-IT" dirty="0" smtClean="0"/>
              <a:t>DAI </a:t>
            </a:r>
            <a:r>
              <a:rPr lang="it-IT" dirty="0"/>
              <a:t>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SALVAGUARDIA CONTRO I CEDIMENTI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338" y="1607077"/>
            <a:ext cx="3456093" cy="252289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655" y="3943729"/>
            <a:ext cx="3419611" cy="2583594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5280338" y="4194197"/>
            <a:ext cx="2446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 smtClean="0">
                <a:solidFill>
                  <a:schemeClr val="bg1"/>
                </a:solidFill>
              </a:rPr>
              <a:t>Tuboforma</a:t>
            </a:r>
            <a:r>
              <a:rPr lang="it-IT" sz="1600" dirty="0" smtClean="0">
                <a:solidFill>
                  <a:schemeClr val="bg1"/>
                </a:solidFill>
              </a:rPr>
              <a:t> per realizzazione di micropalo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751655" y="3252097"/>
            <a:ext cx="2446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Modalità di inserimento del </a:t>
            </a:r>
            <a:r>
              <a:rPr lang="it-IT" sz="1600" dirty="0" err="1" smtClean="0">
                <a:solidFill>
                  <a:schemeClr val="bg1"/>
                </a:solidFill>
              </a:rPr>
              <a:t>tuboforma</a:t>
            </a:r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86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22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6" y="160707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NORMATIVA  DI RIFERIMENTO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2152588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DIFESA PASSIVA -POSSIBILI INTERVENTI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285198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POMPAGGIO DELL’ACQUA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339785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SIGILLATURA GIUNTI E FESSURE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3943729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RIDUZIONE DELLA PERMEABILITA’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4489600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REALIZZAZIONE DI CAPPOTTI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20445" y="503547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INIEZIONI NEL TERRENO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20445" y="558134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RIPRISTINO DELLE STRUTTURE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20445" y="6127213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SALVAGUARDIA </a:t>
            </a:r>
            <a:r>
              <a:rPr lang="it-IT" dirty="0" smtClean="0"/>
              <a:t>DAI </a:t>
            </a:r>
            <a:r>
              <a:rPr lang="it-IT" dirty="0"/>
              <a:t>CEDIMENTI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SALVAGUARDIA CONTRO I CEDIMENTI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185" y="1607078"/>
            <a:ext cx="3563060" cy="2700000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599149" y="1514744"/>
            <a:ext cx="2446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dirty="0" smtClean="0">
                <a:solidFill>
                  <a:schemeClr val="bg1"/>
                </a:solidFill>
              </a:rPr>
              <a:t>Modalità di realizzazione del jet-</a:t>
            </a:r>
            <a:r>
              <a:rPr lang="it-IT" sz="1600" dirty="0" err="1" smtClean="0">
                <a:solidFill>
                  <a:schemeClr val="bg1"/>
                </a:solidFill>
              </a:rPr>
              <a:t>grouting</a:t>
            </a:r>
            <a:endParaRPr lang="it-IT" sz="1600" dirty="0">
              <a:solidFill>
                <a:schemeClr val="bg1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655" y="3797968"/>
            <a:ext cx="3343654" cy="2700000"/>
          </a:xfrm>
          <a:prstGeom prst="rect">
            <a:avLst/>
          </a:prstGeom>
        </p:spPr>
      </p:pic>
      <p:sp>
        <p:nvSpPr>
          <p:cNvPr id="22" name="CasellaDiTesto 21"/>
          <p:cNvSpPr txBox="1"/>
          <p:nvPr/>
        </p:nvSpPr>
        <p:spPr>
          <a:xfrm>
            <a:off x="5244043" y="5913193"/>
            <a:ext cx="2446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Trattamento colonnare in jet-</a:t>
            </a:r>
            <a:r>
              <a:rPr lang="it-IT" sz="1600" dirty="0" err="1" smtClean="0">
                <a:solidFill>
                  <a:schemeClr val="bg1"/>
                </a:solidFill>
              </a:rPr>
              <a:t>grouting</a:t>
            </a:r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29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23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246743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CASO STUDIO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751656" y="1006174"/>
            <a:ext cx="6984776" cy="46166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RECUPERO DI PARCHEGGIO INTERRATO</a:t>
            </a:r>
            <a:endParaRPr lang="it-I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23013" y="6279984"/>
            <a:ext cx="6752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i="1" dirty="0" smtClean="0">
                <a:solidFill>
                  <a:schemeClr val="bg1"/>
                </a:solidFill>
              </a:rPr>
              <a:t>Ing. Calogero </a:t>
            </a:r>
            <a:r>
              <a:rPr lang="it-IT" sz="1200" b="1" i="1" dirty="0" err="1" smtClean="0">
                <a:solidFill>
                  <a:schemeClr val="bg1"/>
                </a:solidFill>
              </a:rPr>
              <a:t>Alongi</a:t>
            </a:r>
            <a:r>
              <a:rPr lang="it-IT" sz="1200" b="1" i="1" dirty="0" smtClean="0">
                <a:solidFill>
                  <a:schemeClr val="bg1"/>
                </a:solidFill>
              </a:rPr>
              <a:t> (Milano 08/10/2002): ‘’I parcheggi interrati a Milano: gli ultimi dieci anni di esperienza in falda’’ [a cura di </a:t>
            </a:r>
            <a:r>
              <a:rPr lang="it-IT" sz="1200" b="1" i="1" dirty="0" err="1" smtClean="0">
                <a:solidFill>
                  <a:schemeClr val="bg1"/>
                </a:solidFill>
              </a:rPr>
              <a:t>Volteco</a:t>
            </a:r>
            <a:r>
              <a:rPr lang="it-IT" sz="1200" b="1" i="1" dirty="0" smtClean="0">
                <a:solidFill>
                  <a:schemeClr val="bg1"/>
                </a:solidFill>
              </a:rPr>
              <a:t>]</a:t>
            </a:r>
            <a:endParaRPr lang="it-IT" sz="1200" b="1" i="1" dirty="0">
              <a:solidFill>
                <a:schemeClr val="bg1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46" y="2127731"/>
            <a:ext cx="5446258" cy="3480829"/>
          </a:xfrm>
          <a:prstGeom prst="rect">
            <a:avLst/>
          </a:prstGeom>
        </p:spPr>
      </p:pic>
      <p:sp>
        <p:nvSpPr>
          <p:cNvPr id="23" name="CasellaDiTesto 22"/>
          <p:cNvSpPr txBox="1"/>
          <p:nvPr/>
        </p:nvSpPr>
        <p:spPr>
          <a:xfrm>
            <a:off x="5774458" y="2127731"/>
            <a:ext cx="27899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Situazione a inizio lavori:</a:t>
            </a:r>
          </a:p>
          <a:p>
            <a:r>
              <a:rPr lang="it-IT" sz="1600" dirty="0" smtClean="0">
                <a:solidFill>
                  <a:schemeClr val="bg1"/>
                </a:solidFill>
              </a:rPr>
              <a:t>20 cm d’acqua causati da un blackout che aveva fermato le idrovore per l’aggottamento.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5774457" y="4055781"/>
            <a:ext cx="2789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chemeClr val="bg1"/>
                </a:solidFill>
              </a:rPr>
              <a:t>INTERVENTI: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>
                <a:solidFill>
                  <a:schemeClr val="bg1"/>
                </a:solidFill>
              </a:rPr>
              <a:t>Rifodera, cappotto interno;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>
                <a:solidFill>
                  <a:schemeClr val="bg1"/>
                </a:solidFill>
              </a:rPr>
              <a:t>Realizzazione di platea.</a:t>
            </a:r>
            <a:endParaRPr lang="it-IT" sz="1600" dirty="0">
              <a:solidFill>
                <a:schemeClr val="bg1"/>
              </a:solidFill>
            </a:endParaRPr>
          </a:p>
        </p:txBody>
      </p:sp>
      <p:cxnSp>
        <p:nvCxnSpPr>
          <p:cNvPr id="9" name="Connettore 2 8"/>
          <p:cNvCxnSpPr/>
          <p:nvPr/>
        </p:nvCxnSpPr>
        <p:spPr>
          <a:xfrm>
            <a:off x="7169453" y="3335628"/>
            <a:ext cx="1" cy="65575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33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24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246743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CASO STUDIO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751656" y="1006174"/>
            <a:ext cx="6984776" cy="46166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RECUPERO DI PARCHEGGIO INTERRATO</a:t>
            </a:r>
            <a:endParaRPr lang="it-I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23013" y="6279984"/>
            <a:ext cx="6752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i="1" dirty="0" smtClean="0">
                <a:solidFill>
                  <a:schemeClr val="bg1"/>
                </a:solidFill>
              </a:rPr>
              <a:t>Ing. Calogero </a:t>
            </a:r>
            <a:r>
              <a:rPr lang="it-IT" sz="1200" b="1" i="1" dirty="0" err="1" smtClean="0">
                <a:solidFill>
                  <a:schemeClr val="bg1"/>
                </a:solidFill>
              </a:rPr>
              <a:t>Alongi</a:t>
            </a:r>
            <a:r>
              <a:rPr lang="it-IT" sz="1200" b="1" i="1" dirty="0" smtClean="0">
                <a:solidFill>
                  <a:schemeClr val="bg1"/>
                </a:solidFill>
              </a:rPr>
              <a:t> (Milano 08/10/2002): ‘’I parcheggi interrati a Milano: gli ultimi dieci anni di esperienza in falda’’ [a cura di </a:t>
            </a:r>
            <a:r>
              <a:rPr lang="it-IT" sz="1200" b="1" i="1" dirty="0" err="1" smtClean="0">
                <a:solidFill>
                  <a:schemeClr val="bg1"/>
                </a:solidFill>
              </a:rPr>
              <a:t>Volteco</a:t>
            </a:r>
            <a:r>
              <a:rPr lang="it-IT" sz="1200" b="1" i="1" dirty="0" smtClean="0">
                <a:solidFill>
                  <a:schemeClr val="bg1"/>
                </a:solidFill>
              </a:rPr>
              <a:t>]</a:t>
            </a:r>
            <a:endParaRPr lang="it-IT" sz="1200" b="1" i="1" dirty="0"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46" y="1656519"/>
            <a:ext cx="4320000" cy="25870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6431" y="3847655"/>
            <a:ext cx="4320000" cy="22360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asellaDiTesto 11"/>
          <p:cNvSpPr txBox="1"/>
          <p:nvPr/>
        </p:nvSpPr>
        <p:spPr>
          <a:xfrm>
            <a:off x="4679754" y="3136735"/>
            <a:ext cx="2446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Schemi esemplificativi di interventi simili</a:t>
            </a:r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97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25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246743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CASO STUDIO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751656" y="1006174"/>
            <a:ext cx="6984776" cy="46166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RECUPERO DI PARCHEGGIO INTERRATO</a:t>
            </a:r>
            <a:endParaRPr lang="it-I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699118" y="1704050"/>
            <a:ext cx="3822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Pompaggio dell’acqua effettuato per mezzo delle vasche di raccolta, pozzetti e pompe di sollevamento dell’impianto originario.</a:t>
            </a:r>
            <a:endParaRPr lang="it-IT" sz="1600" dirty="0"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47" y="1704050"/>
            <a:ext cx="3372760" cy="286909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9118" y="2998985"/>
            <a:ext cx="5037313" cy="314832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44695" y="5316308"/>
            <a:ext cx="254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dirty="0" smtClean="0">
                <a:solidFill>
                  <a:schemeClr val="bg1"/>
                </a:solidFill>
              </a:rPr>
              <a:t>Posa dei pannelli a pavimento prima de getto della cappa di protezione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23013" y="6279984"/>
            <a:ext cx="6752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i="1" dirty="0" smtClean="0">
                <a:solidFill>
                  <a:schemeClr val="bg1"/>
                </a:solidFill>
              </a:rPr>
              <a:t>Ing. Calogero </a:t>
            </a:r>
            <a:r>
              <a:rPr lang="it-IT" sz="1200" b="1" i="1" dirty="0" err="1" smtClean="0">
                <a:solidFill>
                  <a:schemeClr val="bg1"/>
                </a:solidFill>
              </a:rPr>
              <a:t>Alongi</a:t>
            </a:r>
            <a:r>
              <a:rPr lang="it-IT" sz="1200" b="1" i="1" dirty="0" smtClean="0">
                <a:solidFill>
                  <a:schemeClr val="bg1"/>
                </a:solidFill>
              </a:rPr>
              <a:t> (Milano 08/10/2002): ‘’I parcheggi interrati a Milano: gli ultimi dieci anni di esperienza in falda’’ [a cura di </a:t>
            </a:r>
            <a:r>
              <a:rPr lang="it-IT" sz="1200" b="1" i="1" dirty="0" err="1" smtClean="0">
                <a:solidFill>
                  <a:schemeClr val="bg1"/>
                </a:solidFill>
              </a:rPr>
              <a:t>Volteco</a:t>
            </a:r>
            <a:r>
              <a:rPr lang="it-IT" sz="1200" b="1" i="1" dirty="0" smtClean="0">
                <a:solidFill>
                  <a:schemeClr val="bg1"/>
                </a:solidFill>
              </a:rPr>
              <a:t>]</a:t>
            </a:r>
            <a:endParaRPr lang="it-IT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41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26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246743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CASO STUDIO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751656" y="1006174"/>
            <a:ext cx="6984776" cy="46166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RECUPERO DI PARCHEGGIO INTERRATO</a:t>
            </a:r>
            <a:endParaRPr lang="it-I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2836233" y="1704050"/>
            <a:ext cx="45176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Preparazione dei pilastri con pannelli bentonitici, giunti </a:t>
            </a:r>
            <a:r>
              <a:rPr lang="it-IT" sz="1600" dirty="0" err="1" smtClean="0">
                <a:solidFill>
                  <a:schemeClr val="bg1"/>
                </a:solidFill>
              </a:rPr>
              <a:t>waterstop</a:t>
            </a:r>
            <a:r>
              <a:rPr lang="it-IT" sz="1600" dirty="0">
                <a:solidFill>
                  <a:schemeClr val="bg1"/>
                </a:solidFill>
              </a:rPr>
              <a:t> </a:t>
            </a:r>
            <a:r>
              <a:rPr lang="it-IT" sz="1600" dirty="0" smtClean="0">
                <a:solidFill>
                  <a:schemeClr val="bg1"/>
                </a:solidFill>
              </a:rPr>
              <a:t>e boiacca impermeabile. </a:t>
            </a:r>
            <a:endParaRPr lang="it-IT" sz="1600" dirty="0">
              <a:solidFill>
                <a:schemeClr val="bg1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46" y="1704050"/>
            <a:ext cx="2471239" cy="3783856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4927" y="2406238"/>
            <a:ext cx="4391504" cy="2925616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4344927" y="5449267"/>
            <a:ext cx="45176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Armatura platea con ferri di ripresa per il muro verticale.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23013" y="6279984"/>
            <a:ext cx="6752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i="1" dirty="0" smtClean="0">
                <a:solidFill>
                  <a:schemeClr val="bg1"/>
                </a:solidFill>
              </a:rPr>
              <a:t>Ing. Calogero </a:t>
            </a:r>
            <a:r>
              <a:rPr lang="it-IT" sz="1200" b="1" i="1" dirty="0" err="1" smtClean="0">
                <a:solidFill>
                  <a:schemeClr val="bg1"/>
                </a:solidFill>
              </a:rPr>
              <a:t>Alongi</a:t>
            </a:r>
            <a:r>
              <a:rPr lang="it-IT" sz="1200" b="1" i="1" dirty="0" smtClean="0">
                <a:solidFill>
                  <a:schemeClr val="bg1"/>
                </a:solidFill>
              </a:rPr>
              <a:t> (Milano 08/10/2002): ‘’I parcheggi interrati a Milano: gli ultimi dieci anni di esperienza in falda’’ [a cura di </a:t>
            </a:r>
            <a:r>
              <a:rPr lang="it-IT" sz="1200" b="1" i="1" dirty="0" err="1" smtClean="0">
                <a:solidFill>
                  <a:schemeClr val="bg1"/>
                </a:solidFill>
              </a:rPr>
              <a:t>Volteco</a:t>
            </a:r>
            <a:r>
              <a:rPr lang="it-IT" sz="1200" b="1" i="1" dirty="0" smtClean="0">
                <a:solidFill>
                  <a:schemeClr val="bg1"/>
                </a:solidFill>
              </a:rPr>
              <a:t>]</a:t>
            </a:r>
            <a:endParaRPr lang="it-IT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43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27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246743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CASO STUDIO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751656" y="1006174"/>
            <a:ext cx="6984776" cy="46166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RECUPERO DI PARCHEGGIO INTERRATO</a:t>
            </a:r>
            <a:endParaRPr lang="it-I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/>
          <a:srcRect r="22566"/>
          <a:stretch/>
        </p:blipFill>
        <p:spPr>
          <a:xfrm>
            <a:off x="220446" y="1704051"/>
            <a:ext cx="3359881" cy="2275522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3632469" y="1682331"/>
            <a:ext cx="2755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Ferri di ripresa muro verticale con giunto </a:t>
            </a:r>
            <a:r>
              <a:rPr lang="it-IT" sz="1600" dirty="0" err="1" smtClean="0">
                <a:solidFill>
                  <a:schemeClr val="bg1"/>
                </a:solidFill>
              </a:rPr>
              <a:t>waterstop</a:t>
            </a:r>
            <a:endParaRPr lang="it-IT" sz="1600" dirty="0">
              <a:solidFill>
                <a:schemeClr val="bg1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8068" y="2897746"/>
            <a:ext cx="4918363" cy="3176631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998698" y="5243380"/>
            <a:ext cx="27554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dirty="0" smtClean="0">
                <a:solidFill>
                  <a:schemeClr val="bg1"/>
                </a:solidFill>
              </a:rPr>
              <a:t>Situazione della rampa dopo il getto della platea e del muro di controspinta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23013" y="6279984"/>
            <a:ext cx="6752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i="1" dirty="0" smtClean="0">
                <a:solidFill>
                  <a:schemeClr val="bg1"/>
                </a:solidFill>
              </a:rPr>
              <a:t>Ing. Calogero </a:t>
            </a:r>
            <a:r>
              <a:rPr lang="it-IT" sz="1200" b="1" i="1" dirty="0" err="1" smtClean="0">
                <a:solidFill>
                  <a:schemeClr val="bg1"/>
                </a:solidFill>
              </a:rPr>
              <a:t>Alongi</a:t>
            </a:r>
            <a:r>
              <a:rPr lang="it-IT" sz="1200" b="1" i="1" dirty="0" smtClean="0">
                <a:solidFill>
                  <a:schemeClr val="bg1"/>
                </a:solidFill>
              </a:rPr>
              <a:t> (Milano 08/10/2002): ‘’I parcheggi interrati a Milano: gli ultimi dieci anni di esperienza in falda’’ [a cura di </a:t>
            </a:r>
            <a:r>
              <a:rPr lang="it-IT" sz="1200" b="1" i="1" dirty="0" err="1" smtClean="0">
                <a:solidFill>
                  <a:schemeClr val="bg1"/>
                </a:solidFill>
              </a:rPr>
              <a:t>Volteco</a:t>
            </a:r>
            <a:r>
              <a:rPr lang="it-IT" sz="1200" b="1" i="1" dirty="0" smtClean="0">
                <a:solidFill>
                  <a:schemeClr val="bg1"/>
                </a:solidFill>
              </a:rPr>
              <a:t>]</a:t>
            </a:r>
            <a:endParaRPr lang="it-IT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06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28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246743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CASO STUDIO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751656" y="1006174"/>
            <a:ext cx="6984776" cy="46166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RECUPERO DI PARCHEGGIO INTERRATO</a:t>
            </a:r>
            <a:endParaRPr lang="it-I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194587" y="1704050"/>
            <a:ext cx="1750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Utilizzo di pannelli in acciaio nel vano ascensore per l’impossibilità di realizzare un muro di controspinta</a:t>
            </a:r>
            <a:endParaRPr lang="it-IT" sz="1600" dirty="0"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46" y="1704050"/>
            <a:ext cx="2831847" cy="424333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9214" y="1704050"/>
            <a:ext cx="2907217" cy="4310384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3936020" y="4937216"/>
            <a:ext cx="1750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600" dirty="0" smtClean="0">
                <a:solidFill>
                  <a:schemeClr val="bg1"/>
                </a:solidFill>
              </a:rPr>
              <a:t>Utilizzo di paretina di 5 cm in malte </a:t>
            </a:r>
            <a:r>
              <a:rPr lang="it-IT" sz="1600" dirty="0" err="1" smtClean="0">
                <a:solidFill>
                  <a:schemeClr val="bg1"/>
                </a:solidFill>
              </a:rPr>
              <a:t>fibrorinforzate</a:t>
            </a:r>
            <a:r>
              <a:rPr lang="it-IT" sz="1600" dirty="0" smtClean="0">
                <a:solidFill>
                  <a:schemeClr val="bg1"/>
                </a:solidFill>
              </a:rPr>
              <a:t> nel vano scala 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23013" y="6279984"/>
            <a:ext cx="6752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i="1" dirty="0" smtClean="0">
                <a:solidFill>
                  <a:schemeClr val="bg1"/>
                </a:solidFill>
              </a:rPr>
              <a:t>Ing. Calogero </a:t>
            </a:r>
            <a:r>
              <a:rPr lang="it-IT" sz="1200" b="1" i="1" dirty="0" err="1" smtClean="0">
                <a:solidFill>
                  <a:schemeClr val="bg1"/>
                </a:solidFill>
              </a:rPr>
              <a:t>Alongi</a:t>
            </a:r>
            <a:r>
              <a:rPr lang="it-IT" sz="1200" b="1" i="1" dirty="0" smtClean="0">
                <a:solidFill>
                  <a:schemeClr val="bg1"/>
                </a:solidFill>
              </a:rPr>
              <a:t> (Milano 08/10/2002): ‘’I parcheggi interrati a Milano: gli ultimi dieci anni di esperienza in falda’’ [a cura di </a:t>
            </a:r>
            <a:r>
              <a:rPr lang="it-IT" sz="1200" b="1" i="1" dirty="0" err="1" smtClean="0">
                <a:solidFill>
                  <a:schemeClr val="bg1"/>
                </a:solidFill>
              </a:rPr>
              <a:t>Volteco</a:t>
            </a:r>
            <a:r>
              <a:rPr lang="it-IT" sz="1200" b="1" i="1" dirty="0" smtClean="0">
                <a:solidFill>
                  <a:schemeClr val="bg1"/>
                </a:solidFill>
              </a:rPr>
              <a:t>]</a:t>
            </a:r>
            <a:endParaRPr lang="it-IT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23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29</a:t>
            </a:fld>
            <a:r>
              <a:rPr lang="it-IT" b="1" dirty="0" smtClean="0">
                <a:solidFill>
                  <a:schemeClr val="bg1"/>
                </a:solidFill>
              </a:rPr>
              <a:t>/29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246743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CASO STUDIO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751656" y="1006174"/>
            <a:ext cx="6984776" cy="46166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RECUPERO DI PARCHEGGIO INTERRATO</a:t>
            </a:r>
            <a:endParaRPr lang="it-I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46" y="1704050"/>
            <a:ext cx="6167475" cy="4276884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6482796" y="5642380"/>
            <a:ext cx="2789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chemeClr val="bg1"/>
                </a:solidFill>
              </a:rPr>
              <a:t>Situazione a fine lavori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23013" y="6279984"/>
            <a:ext cx="6752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i="1" dirty="0" smtClean="0">
                <a:solidFill>
                  <a:schemeClr val="bg1"/>
                </a:solidFill>
              </a:rPr>
              <a:t>Ing. Calogero </a:t>
            </a:r>
            <a:r>
              <a:rPr lang="it-IT" sz="1200" b="1" i="1" dirty="0" err="1" smtClean="0">
                <a:solidFill>
                  <a:schemeClr val="bg1"/>
                </a:solidFill>
              </a:rPr>
              <a:t>Alongi</a:t>
            </a:r>
            <a:r>
              <a:rPr lang="it-IT" sz="1200" b="1" i="1" dirty="0" smtClean="0">
                <a:solidFill>
                  <a:schemeClr val="bg1"/>
                </a:solidFill>
              </a:rPr>
              <a:t> (Milano 08/10/2002): ‘’I parcheggi interrati a Milano: gli ultimi dieci anni di esperienza in falda’’ [a cura di </a:t>
            </a:r>
            <a:r>
              <a:rPr lang="it-IT" sz="1200" b="1" i="1" dirty="0" err="1" smtClean="0">
                <a:solidFill>
                  <a:schemeClr val="bg1"/>
                </a:solidFill>
              </a:rPr>
              <a:t>Volteco</a:t>
            </a:r>
            <a:r>
              <a:rPr lang="it-IT" sz="1200" b="1" i="1" dirty="0" smtClean="0">
                <a:solidFill>
                  <a:schemeClr val="bg1"/>
                </a:solidFill>
              </a:rPr>
              <a:t>]</a:t>
            </a:r>
            <a:endParaRPr lang="it-IT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94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1029</TotalTime>
  <Words>2099</Words>
  <Application>Microsoft Office PowerPoint</Application>
  <PresentationFormat>Presentazione su schermo (4:3)</PresentationFormat>
  <Paragraphs>412</Paragraphs>
  <Slides>29</Slides>
  <Notes>28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Ufficio</dc:creator>
  <cp:lastModifiedBy>Ufficio</cp:lastModifiedBy>
  <cp:revision>55</cp:revision>
  <dcterms:created xsi:type="dcterms:W3CDTF">2014-12-10T08:29:03Z</dcterms:created>
  <dcterms:modified xsi:type="dcterms:W3CDTF">2014-12-16T08:35:29Z</dcterms:modified>
</cp:coreProperties>
</file>